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326" r:id="rId4"/>
    <p:sldId id="268" r:id="rId5"/>
    <p:sldId id="281" r:id="rId6"/>
    <p:sldId id="282" r:id="rId7"/>
    <p:sldId id="289" r:id="rId8"/>
    <p:sldId id="295" r:id="rId9"/>
    <p:sldId id="283" r:id="rId10"/>
    <p:sldId id="276" r:id="rId11"/>
    <p:sldId id="296" r:id="rId12"/>
    <p:sldId id="290" r:id="rId13"/>
    <p:sldId id="297" r:id="rId14"/>
    <p:sldId id="323" r:id="rId15"/>
    <p:sldId id="298" r:id="rId16"/>
    <p:sldId id="299" r:id="rId17"/>
    <p:sldId id="300" r:id="rId18"/>
    <p:sldId id="301" r:id="rId19"/>
    <p:sldId id="325" r:id="rId20"/>
    <p:sldId id="288" r:id="rId21"/>
    <p:sldId id="304" r:id="rId22"/>
    <p:sldId id="305" r:id="rId23"/>
    <p:sldId id="319" r:id="rId24"/>
    <p:sldId id="320" r:id="rId25"/>
    <p:sldId id="321" r:id="rId26"/>
    <p:sldId id="322" r:id="rId27"/>
    <p:sldId id="324" r:id="rId28"/>
    <p:sldId id="302" r:id="rId29"/>
    <p:sldId id="303" r:id="rId30"/>
    <p:sldId id="306" r:id="rId31"/>
    <p:sldId id="307" r:id="rId32"/>
    <p:sldId id="308" r:id="rId33"/>
    <p:sldId id="311" r:id="rId34"/>
    <p:sldId id="309" r:id="rId35"/>
    <p:sldId id="310" r:id="rId36"/>
    <p:sldId id="312" r:id="rId37"/>
    <p:sldId id="313" r:id="rId38"/>
    <p:sldId id="318" r:id="rId39"/>
    <p:sldId id="315" r:id="rId40"/>
    <p:sldId id="314" r:id="rId41"/>
    <p:sldId id="316" r:id="rId42"/>
    <p:sldId id="317" r:id="rId43"/>
    <p:sldId id="267" r:id="rId44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9" autoAdjust="0"/>
    <p:restoredTop sz="94660"/>
  </p:normalViewPr>
  <p:slideViewPr>
    <p:cSldViewPr>
      <p:cViewPr varScale="1">
        <p:scale>
          <a:sx n="68" d="100"/>
          <a:sy n="68" d="100"/>
        </p:scale>
        <p:origin x="15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04819-202D-42C7-8628-319D992FF8EB}" type="datetimeFigureOut">
              <a:rPr lang="es-CO" smtClean="0"/>
              <a:pPr/>
              <a:t>23/04/2018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F1131-0CB9-4A4E-9C8D-76FC10E432B6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7 Imagen" descr="PLANTILLA 1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-285784" y="0"/>
            <a:ext cx="9715568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78525" y="3394014"/>
            <a:ext cx="6985000" cy="41339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</a:rPr>
              <a:t>Charla Interruptores y Coordinación de Protecciones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es-ES" sz="2000" b="1" dirty="0">
              <a:latin typeface="Arial" pitchFamily="34" charset="0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es-ES" sz="2000" b="1" dirty="0">
              <a:latin typeface="Arial" pitchFamily="34" charset="0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2000" b="1" dirty="0">
                <a:solidFill>
                  <a:srgbClr val="C00000"/>
                </a:solidFill>
                <a:latin typeface="Arial" pitchFamily="34" charset="0"/>
              </a:rPr>
              <a:t>Expositor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es-ES" sz="2000" b="1" dirty="0">
              <a:solidFill>
                <a:srgbClr val="0070C0"/>
              </a:solidFill>
              <a:latin typeface="Arial" pitchFamily="34" charset="0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</a:rPr>
              <a:t>Ing. Jhony Rincón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1400" b="1" dirty="0">
                <a:solidFill>
                  <a:srgbClr val="C00000"/>
                </a:solidFill>
                <a:latin typeface="Arial" pitchFamily="34" charset="0"/>
              </a:rPr>
              <a:t>Coordinador de Proyectos y Especificaciones BT / MT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es-ES" sz="1400" b="1" dirty="0">
              <a:solidFill>
                <a:srgbClr val="C00000"/>
              </a:solidFill>
              <a:latin typeface="Arial" pitchFamily="34" charset="0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1400" b="1" dirty="0">
                <a:solidFill>
                  <a:srgbClr val="C00000"/>
                </a:solidFill>
                <a:latin typeface="Arial" pitchFamily="34" charset="0"/>
              </a:rPr>
              <a:t>Email: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</a:rPr>
              <a:t>jrincon@proelectrico.com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es-ES" sz="2000" b="1" dirty="0">
              <a:solidFill>
                <a:srgbClr val="0070C0"/>
              </a:solidFill>
              <a:latin typeface="Arial" pitchFamily="34" charset="0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es-E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		</a:t>
            </a:r>
            <a:r>
              <a:rPr lang="es-E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	</a:t>
            </a:r>
            <a:r>
              <a:rPr lang="es-E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	</a:t>
            </a:r>
          </a:p>
          <a:p>
            <a:pPr defTabSz="762000" eaLnBrk="0" hangingPunct="0">
              <a:lnSpc>
                <a:spcPct val="90000"/>
              </a:lnSpc>
              <a:defRPr/>
            </a:pPr>
            <a:endParaRPr lang="es-ES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762000" eaLnBrk="0" hangingPunct="0">
              <a:lnSpc>
                <a:spcPct val="90000"/>
              </a:lnSpc>
              <a:defRPr/>
            </a:pPr>
            <a:r>
              <a:rPr lang="es-E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		</a:t>
            </a:r>
          </a:p>
          <a:p>
            <a:pPr defTabSz="762000" eaLnBrk="0" hangingPunct="0">
              <a:lnSpc>
                <a:spcPct val="90000"/>
              </a:lnSpc>
              <a:defRPr/>
            </a:pPr>
            <a:endParaRPr lang="es-ES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762000" eaLnBrk="0" hangingPunct="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s-ES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9" name="8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9592" y="1700808"/>
            <a:ext cx="2722866" cy="717084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7797" y="2555568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Especificaciones Interruptores bajo Norma </a:t>
            </a:r>
            <a:r>
              <a:rPr lang="es-CO" sz="24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30194" y="2638364"/>
            <a:ext cx="2304256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Icu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Capacidad de Ruptura última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47107" y="3237847"/>
            <a:ext cx="2304256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Ics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Corriente de corte en servicio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100077" y="5607965"/>
            <a:ext cx="2304256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Icw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Capacidad de corriente </a:t>
            </a:r>
            <a:r>
              <a:rPr lang="es-CO" sz="1200" b="1" dirty="0" err="1">
                <a:latin typeface="Arial" pitchFamily="34" charset="0"/>
              </a:rPr>
              <a:t>ccto</a:t>
            </a:r>
            <a:r>
              <a:rPr lang="es-CO" sz="1200" b="1" dirty="0">
                <a:latin typeface="Arial" pitchFamily="34" charset="0"/>
              </a:rPr>
              <a:t> de corta duración admisible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3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</a:t>
            </a: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MCCB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 y </a:t>
            </a: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MCB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785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ACB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57668" y="4120109"/>
            <a:ext cx="251651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Ui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Tensión de Aislamiento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82530" y="4869160"/>
            <a:ext cx="251651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Uimp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Tensión de Impulso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014387" y="2655636"/>
            <a:ext cx="2304256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Icu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Capacidad de Ruptura última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031300" y="3255119"/>
            <a:ext cx="2304256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Ics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Corriente de corte en servicio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041861" y="4137381"/>
            <a:ext cx="251651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Ui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Tensión de Aislamiento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066723" y="4886432"/>
            <a:ext cx="251651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Uimp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Tensión de Impulso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86" y="1755752"/>
            <a:ext cx="7560840" cy="45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Especificaciones Interruptores bajo Norma </a:t>
            </a:r>
            <a:r>
              <a:rPr lang="es-CO" sz="24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4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45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Tipo de Interruptores según norma </a:t>
            </a:r>
            <a:r>
              <a:rPr lang="es-CO" sz="28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CO" sz="2000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16178" y="1597305"/>
            <a:ext cx="2278995" cy="11054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sz="3200" b="1" dirty="0">
                <a:solidFill>
                  <a:schemeClr val="accent3"/>
                </a:solidFill>
                <a:latin typeface="Arial" pitchFamily="34" charset="0"/>
              </a:rPr>
              <a:t>ACB</a:t>
            </a:r>
          </a:p>
          <a:p>
            <a:pPr>
              <a:defRPr/>
            </a:pP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Air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Circuit</a:t>
            </a: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Breaker</a:t>
            </a:r>
            <a:endParaRPr lang="es-ES" sz="14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935778"/>
            <a:ext cx="2808312" cy="286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935778"/>
            <a:ext cx="3312368" cy="286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4201" y="2924944"/>
            <a:ext cx="1894332" cy="1886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605" y="4763344"/>
            <a:ext cx="1352372" cy="102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7092563" y="1559534"/>
            <a:ext cx="2313735" cy="11362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sz="3200" b="1" dirty="0">
                <a:solidFill>
                  <a:schemeClr val="accent3"/>
                </a:solidFill>
                <a:latin typeface="Arial" pitchFamily="34" charset="0"/>
              </a:rPr>
              <a:t>MCB</a:t>
            </a:r>
          </a:p>
          <a:p>
            <a:pPr>
              <a:defRPr/>
            </a:pP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Mini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Circuit</a:t>
            </a: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Breaker</a:t>
            </a:r>
            <a:endParaRPr lang="es-ES" sz="14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563888" y="1560787"/>
            <a:ext cx="2880320" cy="15978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sz="3200" b="1" dirty="0">
                <a:solidFill>
                  <a:schemeClr val="accent3"/>
                </a:solidFill>
                <a:latin typeface="Arial" pitchFamily="34" charset="0"/>
              </a:rPr>
              <a:t>MCCB</a:t>
            </a:r>
          </a:p>
          <a:p>
            <a:pPr>
              <a:defRPr/>
            </a:pP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Molded</a:t>
            </a: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Case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Circuit</a:t>
            </a:r>
            <a:r>
              <a:rPr lang="es-CO" sz="1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s-CO" sz="14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Breaker</a:t>
            </a:r>
            <a:endParaRPr lang="es-ES" sz="14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>
              <a:defRPr/>
            </a:pPr>
            <a:endParaRPr lang="es-ES" sz="32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041249" y="5661248"/>
            <a:ext cx="1584176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b="1" dirty="0">
                <a:solidFill>
                  <a:schemeClr val="accent3"/>
                </a:solidFill>
                <a:latin typeface="Arial" pitchFamily="34" charset="0"/>
              </a:rPr>
              <a:t>Tipo Abierto o en Aire</a:t>
            </a:r>
            <a:endParaRPr lang="es-ES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212795" y="5660558"/>
            <a:ext cx="1944216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b="1" dirty="0">
                <a:solidFill>
                  <a:schemeClr val="accent3"/>
                </a:solidFill>
                <a:latin typeface="Arial" pitchFamily="34" charset="0"/>
              </a:rPr>
              <a:t>Caja Moldeada o Industrial</a:t>
            </a:r>
            <a:endParaRPr lang="es-ES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7126193" y="5660558"/>
            <a:ext cx="2022525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es-CO" b="1" dirty="0">
                <a:solidFill>
                  <a:schemeClr val="accent3"/>
                </a:solidFill>
                <a:latin typeface="Arial" pitchFamily="34" charset="0"/>
              </a:rPr>
              <a:t>Mini Interruptor o </a:t>
            </a:r>
            <a:r>
              <a:rPr lang="es-CO" b="1" dirty="0" err="1">
                <a:solidFill>
                  <a:schemeClr val="accent3"/>
                </a:solidFill>
                <a:latin typeface="Arial" pitchFamily="34" charset="0"/>
              </a:rPr>
              <a:t>MiniBreaker</a:t>
            </a:r>
            <a:endParaRPr lang="es-ES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45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Especificaciones bajo Norma </a:t>
            </a:r>
            <a:r>
              <a:rPr lang="es-CO" sz="28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CO" sz="2000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3684426"/>
            <a:ext cx="1543050" cy="12593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800" b="1" dirty="0" err="1">
                <a:solidFill>
                  <a:srgbClr val="FF0000"/>
                </a:solidFill>
                <a:latin typeface="Arial" pitchFamily="34" charset="0"/>
              </a:rPr>
              <a:t>Icu</a:t>
            </a:r>
            <a:endParaRPr lang="es-CO" sz="2000" b="1" dirty="0">
              <a:latin typeface="Arial" pitchFamily="34" charset="0"/>
            </a:endParaRPr>
          </a:p>
          <a:p>
            <a:pPr>
              <a:defRPr/>
            </a:pPr>
            <a:r>
              <a:rPr lang="es-CO" sz="1600" b="1" dirty="0">
                <a:latin typeface="Arial" pitchFamily="34" charset="0"/>
              </a:rPr>
              <a:t>Capacidad de Ruptura última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3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</a:t>
            </a: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MCCB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 y </a:t>
            </a: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MCB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785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ACB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pic>
        <p:nvPicPr>
          <p:cNvPr id="3389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850" y="2794010"/>
            <a:ext cx="7015728" cy="304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6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45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Definiciones bajo Norma </a:t>
            </a:r>
            <a:r>
              <a:rPr lang="es-CO" sz="28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CO" sz="2000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849" y="3429000"/>
            <a:ext cx="1298567" cy="12593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800" b="1" dirty="0" err="1">
                <a:solidFill>
                  <a:srgbClr val="FF0000"/>
                </a:solidFill>
                <a:latin typeface="Arial" pitchFamily="34" charset="0"/>
              </a:rPr>
              <a:t>Ics</a:t>
            </a:r>
            <a:endParaRPr lang="es-CO" sz="2000" b="1" dirty="0">
              <a:latin typeface="Arial" pitchFamily="34" charset="0"/>
            </a:endParaRPr>
          </a:p>
          <a:p>
            <a:pPr>
              <a:defRPr/>
            </a:pPr>
            <a:r>
              <a:rPr lang="es-CO" sz="1600" b="1" dirty="0">
                <a:latin typeface="Arial" pitchFamily="34" charset="0"/>
              </a:rPr>
              <a:t>Corriente de corte en servicio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3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MCCB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y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MCB</a:t>
            </a:r>
            <a:endParaRPr lang="es-CO" sz="1600" b="1" dirty="0">
              <a:latin typeface="Arial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785601" y="1951248"/>
            <a:ext cx="381642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Interruptores ACB</a:t>
            </a:r>
            <a:endParaRPr lang="es-CO" sz="1600" b="1" dirty="0">
              <a:latin typeface="Arial" pitchFamily="34" charset="0"/>
            </a:endParaRPr>
          </a:p>
        </p:txBody>
      </p: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2708920"/>
            <a:ext cx="7056784" cy="332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27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8871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Relevancia de la </a:t>
            </a:r>
            <a:r>
              <a:rPr lang="es-CO" sz="2800" b="1" dirty="0" err="1">
                <a:solidFill>
                  <a:srgbClr val="002060"/>
                </a:solidFill>
                <a:latin typeface="Arial" pitchFamily="34" charset="0"/>
              </a:rPr>
              <a:t>Ics</a:t>
            </a: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=100%</a:t>
            </a:r>
            <a:r>
              <a:rPr lang="es-CO" sz="2800" b="1" dirty="0">
                <a:solidFill>
                  <a:srgbClr val="002060"/>
                </a:solidFill>
                <a:latin typeface="Arial" pitchFamily="34" charset="0"/>
              </a:rPr>
              <a:t>Icu</a:t>
            </a:r>
            <a:r>
              <a:rPr lang="es-CO" sz="2800" b="1" dirty="0">
                <a:solidFill>
                  <a:srgbClr val="FF0000"/>
                </a:solidFill>
                <a:latin typeface="Arial" pitchFamily="34" charset="0"/>
              </a:rPr>
              <a:t> en Instalaciones donde es importante la </a:t>
            </a:r>
            <a:r>
              <a:rPr lang="es-CO" sz="2800" b="1" u="sng" dirty="0">
                <a:solidFill>
                  <a:srgbClr val="002060"/>
                </a:solidFill>
                <a:latin typeface="Arial" pitchFamily="34" charset="0"/>
              </a:rPr>
              <a:t>Continuidad de Servicio</a:t>
            </a:r>
            <a:endParaRPr lang="es-CO" sz="2000" b="1" u="sng" dirty="0">
              <a:solidFill>
                <a:srgbClr val="002060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8" y="2579879"/>
            <a:ext cx="8812736" cy="308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79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Especificaciones </a:t>
            </a:r>
            <a:r>
              <a:rPr lang="es-CO" sz="2400" b="1" dirty="0" err="1">
                <a:solidFill>
                  <a:srgbClr val="FF0000"/>
                </a:solidFill>
                <a:latin typeface="Arial" pitchFamily="34" charset="0"/>
              </a:rPr>
              <a:t>MCBs</a:t>
            </a: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 Interruptores bajo Norma </a:t>
            </a:r>
            <a:r>
              <a:rPr lang="es-CO" sz="2400" b="1" dirty="0">
                <a:solidFill>
                  <a:schemeClr val="accent3"/>
                </a:solidFill>
                <a:latin typeface="Arial" pitchFamily="34" charset="0"/>
              </a:rPr>
              <a:t>IEC60898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1" y="2460668"/>
            <a:ext cx="8789650" cy="3092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1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889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Categorías de Empleo en Interruptores bajo Norma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IEC60947-2</a:t>
            </a:r>
            <a:endParaRPr lang="es-ES" sz="24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65096" y="3867379"/>
            <a:ext cx="3322433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MCCB</a:t>
            </a:r>
            <a:endParaRPr lang="es-CO" sz="1600" b="1" dirty="0">
              <a:latin typeface="Arial" pitchFamily="34" charset="0"/>
            </a:endParaRPr>
          </a:p>
          <a:p>
            <a:pPr>
              <a:defRPr/>
            </a:pPr>
            <a:endParaRPr lang="es-ES" sz="1400" b="1" dirty="0"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190445" y="3890038"/>
            <a:ext cx="230425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ACB</a:t>
            </a:r>
            <a:endParaRPr lang="es-CO" sz="1600" b="1" dirty="0">
              <a:latin typeface="Arial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254247" y="3899612"/>
            <a:ext cx="230425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MCB</a:t>
            </a:r>
            <a:endParaRPr lang="es-CO" sz="1600" b="1" dirty="0">
              <a:latin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24970"/>
            <a:ext cx="1587713" cy="79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324970"/>
            <a:ext cx="1593201" cy="162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5598" y="4274498"/>
            <a:ext cx="2370715" cy="146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58" y="1916052"/>
            <a:ext cx="664486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384" y="5202612"/>
            <a:ext cx="1210667" cy="92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513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9528" y="626176"/>
            <a:ext cx="8490944" cy="8592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b="1" dirty="0">
                <a:solidFill>
                  <a:srgbClr val="FF0000"/>
                </a:solidFill>
                <a:latin typeface="Arial" pitchFamily="34" charset="0"/>
              </a:rPr>
              <a:t>Revisemos este caso extremadamente riesgoso que ocurre hoy en día….</a:t>
            </a:r>
            <a:endParaRPr lang="es-ES" sz="36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91680" y="1654150"/>
            <a:ext cx="3322433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002060"/>
                </a:solidFill>
                <a:latin typeface="Arial" pitchFamily="34" charset="0"/>
              </a:rPr>
              <a:t>Incorrecto y peligroso</a:t>
            </a:r>
            <a:endParaRPr lang="es-CO" sz="1600" b="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defRPr/>
            </a:pPr>
            <a:endParaRPr lang="es-ES" sz="1400" b="1" dirty="0">
              <a:latin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90922" y="5930104"/>
            <a:ext cx="8213526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Software LSPS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Herramienta digital para realizar la configuración asertiva de las unidades Electrónicas LSIG de </a:t>
            </a:r>
            <a:r>
              <a:rPr lang="es-CO" sz="1200" b="1" dirty="0" err="1">
                <a:latin typeface="Arial" pitchFamily="34" charset="0"/>
              </a:rPr>
              <a:t>LSis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87" y="2005194"/>
            <a:ext cx="8676456" cy="392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9528" y="626176"/>
            <a:ext cx="8490944" cy="8592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b="1" dirty="0">
                <a:solidFill>
                  <a:srgbClr val="FF0000"/>
                </a:solidFill>
                <a:latin typeface="Arial" pitchFamily="34" charset="0"/>
              </a:rPr>
              <a:t>Configuración Asertiva de la unidad Electrónica LSIG(</a:t>
            </a:r>
            <a:r>
              <a:rPr lang="es-CO" sz="1200" b="1" dirty="0">
                <a:solidFill>
                  <a:schemeClr val="accent3"/>
                </a:solidFill>
                <a:latin typeface="Arial" pitchFamily="34" charset="0"/>
              </a:rPr>
              <a:t>Long Short  </a:t>
            </a:r>
            <a:r>
              <a:rPr lang="es-CO" sz="1200" b="1" dirty="0" err="1">
                <a:solidFill>
                  <a:schemeClr val="accent3"/>
                </a:solidFill>
                <a:latin typeface="Arial" pitchFamily="34" charset="0"/>
              </a:rPr>
              <a:t>Current</a:t>
            </a:r>
            <a:r>
              <a:rPr lang="es-CO" sz="1200" b="1" dirty="0">
                <a:solidFill>
                  <a:schemeClr val="accent3"/>
                </a:solidFill>
                <a:latin typeface="Arial" pitchFamily="34" charset="0"/>
              </a:rPr>
              <a:t> </a:t>
            </a:r>
            <a:r>
              <a:rPr lang="es-CO" sz="1200" b="1" dirty="0" err="1">
                <a:solidFill>
                  <a:schemeClr val="accent3"/>
                </a:solidFill>
                <a:latin typeface="Arial" pitchFamily="34" charset="0"/>
              </a:rPr>
              <a:t>Ground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</a:rPr>
              <a:t>)….</a:t>
            </a:r>
            <a:endParaRPr lang="es-ES" sz="36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91680" y="1654150"/>
            <a:ext cx="4392488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002060"/>
                </a:solidFill>
                <a:latin typeface="Arial" pitchFamily="34" charset="0"/>
              </a:rPr>
              <a:t>Correcto y Obligatorio… 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Exíjalo</a:t>
            </a:r>
            <a:endParaRPr lang="es-CO" sz="1600" b="1" dirty="0">
              <a:solidFill>
                <a:srgbClr val="FF0000"/>
              </a:solidFill>
              <a:latin typeface="Arial" pitchFamily="34" charset="0"/>
            </a:endParaRPr>
          </a:p>
          <a:p>
            <a:pPr>
              <a:defRPr/>
            </a:pPr>
            <a:endParaRPr lang="es-ES" sz="1400" b="1" dirty="0">
              <a:latin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90922" y="5930104"/>
            <a:ext cx="8213526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Software LSPS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sz="1200" b="1" dirty="0">
                <a:latin typeface="Arial" pitchFamily="34" charset="0"/>
              </a:rPr>
              <a:t>Herramienta digital para realizar la configuración asertiva de las unidades Electrónicas LSIG de </a:t>
            </a:r>
            <a:r>
              <a:rPr lang="es-CO" sz="1200" b="1" dirty="0" err="1">
                <a:latin typeface="Arial" pitchFamily="34" charset="0"/>
              </a:rPr>
              <a:t>LSis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78192"/>
            <a:ext cx="8820472" cy="395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769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71680" y="654032"/>
            <a:ext cx="9577064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Adecuada configuración de Unidades </a:t>
            </a:r>
            <a:r>
              <a:rPr lang="es-CO" sz="2400" b="1" dirty="0">
                <a:solidFill>
                  <a:srgbClr val="002060"/>
                </a:solidFill>
                <a:latin typeface="Arial" pitchFamily="34" charset="0"/>
              </a:rPr>
              <a:t>Electrónicas LSIG</a:t>
            </a: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…..</a:t>
            </a:r>
            <a:endParaRPr lang="es-CO" b="1" dirty="0">
              <a:solidFill>
                <a:srgbClr val="FF0000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Imagen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86714"/>
            <a:ext cx="4021592" cy="321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852" y="1982678"/>
            <a:ext cx="3887596" cy="382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36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4900" y="1663733"/>
            <a:ext cx="4248472" cy="23673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Potección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de Falla a Tierra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Corrientes del Orden de Amperios, hasta el orden de la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Inominal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Tiempos de despeje de Falla hasta 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del orden de 400mS </a:t>
            </a:r>
          </a:p>
          <a:p>
            <a:pPr marL="342900" indent="-342900">
              <a:buFontTx/>
              <a:buChar char="-"/>
              <a:defRPr/>
            </a:pP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>
              <a:defRPr/>
            </a:pP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Protección de Falla a Tierra </a:t>
            </a:r>
            <a:r>
              <a:rPr lang="es-ES" sz="2800" b="1" dirty="0">
                <a:solidFill>
                  <a:srgbClr val="002060"/>
                </a:solidFill>
                <a:latin typeface="Arial" pitchFamily="34" charset="0"/>
              </a:rPr>
              <a:t>vs</a:t>
            </a: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 Protección Diferencial</a:t>
            </a:r>
            <a:endParaRPr lang="es-CO" sz="3600" dirty="0">
              <a:solidFill>
                <a:srgbClr val="FF0000"/>
              </a:solidFill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-108520" y="3356992"/>
            <a:ext cx="4248472" cy="2859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Potección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Diferencial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Corrientes del Orden de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mA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 hasta pocos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Amp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.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Tiempos de despeje de Falla del orden de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mSeg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 hasta pocos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Seg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>
              <a:defRPr/>
            </a:pP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 marL="285750" indent="-285750">
              <a:buFontTx/>
              <a:buChar char="-"/>
              <a:defRPr/>
            </a:pP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826" y="2420071"/>
            <a:ext cx="5200650" cy="108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4031048"/>
            <a:ext cx="5143500" cy="75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438598" y="1853356"/>
            <a:ext cx="230425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RETIE 2013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77" y="5085184"/>
            <a:ext cx="516255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555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024606" cy="16286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Cuidado.. Las fallas a tierra pueden generar graves sobretensiones en el sistema,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Provocando daños estructurales importantes y poniendo en riesgo a las personas frente al arco eléctrico.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51520" y="3284984"/>
            <a:ext cx="3726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http://www.docentes.unal.edu.co/lcardona/docs/Guia_02_Coordinacion_II.pdf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438" y="2522389"/>
            <a:ext cx="47244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07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71680" y="654032"/>
            <a:ext cx="9577064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Afectación del Cuerpo Humano por Corrientes Diferenciales</a:t>
            </a:r>
            <a:endParaRPr lang="es-CO" b="1" dirty="0">
              <a:solidFill>
                <a:srgbClr val="FF0000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700808"/>
            <a:ext cx="85725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148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4900" y="2564904"/>
            <a:ext cx="4248472" cy="23673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Potección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de Falla a Tierra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Corrientes del Orden de Amperios, hasta la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Inominal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Tiempos de despeje de Falla hasta 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del orden de 400mS </a:t>
            </a:r>
          </a:p>
          <a:p>
            <a:pPr marL="342900" indent="-342900">
              <a:buFontTx/>
              <a:buChar char="-"/>
              <a:defRPr/>
            </a:pP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>
              <a:defRPr/>
            </a:pP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Protección de Falla a Tierra </a:t>
            </a:r>
            <a:r>
              <a:rPr lang="es-ES" sz="2800" b="1" dirty="0">
                <a:solidFill>
                  <a:srgbClr val="002060"/>
                </a:solidFill>
                <a:latin typeface="Arial" pitchFamily="34" charset="0"/>
              </a:rPr>
              <a:t>vs</a:t>
            </a: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 Protección Diferencial</a:t>
            </a:r>
            <a:endParaRPr lang="es-CO" sz="36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913" y="2736748"/>
            <a:ext cx="2691755" cy="25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2414" y="2597384"/>
            <a:ext cx="2808312" cy="286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1736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4900" y="2564904"/>
            <a:ext cx="4248472" cy="23673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Potección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Diferencial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Corrientes del Orden de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mA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 hasta pocos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Amp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.</a:t>
            </a:r>
          </a:p>
          <a:p>
            <a:pPr marL="285750" indent="-285750">
              <a:buFontTx/>
              <a:buChar char="-"/>
              <a:defRPr/>
            </a:pP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Tiempos de despeje de Falla del orden de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mSeg</a:t>
            </a:r>
            <a:r>
              <a:rPr lang="es-CO" sz="1600" b="1" dirty="0">
                <a:solidFill>
                  <a:schemeClr val="accent3"/>
                </a:solidFill>
                <a:latin typeface="Arial" pitchFamily="34" charset="0"/>
              </a:rPr>
              <a:t> hasta pocos </a:t>
            </a:r>
            <a:r>
              <a:rPr lang="es-CO" sz="1600" b="1" dirty="0" err="1">
                <a:solidFill>
                  <a:schemeClr val="accent3"/>
                </a:solidFill>
                <a:latin typeface="Arial" pitchFamily="34" charset="0"/>
              </a:rPr>
              <a:t>Seg</a:t>
            </a:r>
            <a:endParaRPr lang="es-CO" sz="1600" b="1" dirty="0">
              <a:solidFill>
                <a:schemeClr val="accent3"/>
              </a:solidFill>
              <a:latin typeface="Arial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>
              <a:defRPr/>
            </a:pP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Protección de Falla a Tierra </a:t>
            </a:r>
            <a:r>
              <a:rPr lang="es-ES" sz="2800" b="1" dirty="0">
                <a:solidFill>
                  <a:srgbClr val="002060"/>
                </a:solidFill>
                <a:latin typeface="Arial" pitchFamily="34" charset="0"/>
              </a:rPr>
              <a:t>vs</a:t>
            </a: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 Protección Diferencial</a:t>
            </a:r>
            <a:endParaRPr lang="es-CO" sz="36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09" y="1926505"/>
            <a:ext cx="2324373" cy="218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060848"/>
            <a:ext cx="2013722" cy="2055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88" y="4205954"/>
            <a:ext cx="1319650" cy="206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344864" y="4421539"/>
            <a:ext cx="3661906" cy="16902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Alternativa:</a:t>
            </a:r>
          </a:p>
          <a:p>
            <a:pPr>
              <a:defRPr/>
            </a:pPr>
            <a:r>
              <a:rPr lang="es-CO" sz="2000" b="1" dirty="0" err="1">
                <a:solidFill>
                  <a:schemeClr val="accent4"/>
                </a:solidFill>
                <a:latin typeface="Arial" pitchFamily="34" charset="0"/>
              </a:rPr>
              <a:t>Potección</a:t>
            </a:r>
            <a:r>
              <a:rPr lang="es-CO" sz="2000" b="1" dirty="0">
                <a:solidFill>
                  <a:schemeClr val="accent4"/>
                </a:solidFill>
                <a:latin typeface="Arial" pitchFamily="34" charset="0"/>
              </a:rPr>
              <a:t> Diferencial</a:t>
            </a:r>
            <a:endParaRPr lang="es-CO" sz="2000" b="1" dirty="0">
              <a:solidFill>
                <a:srgbClr val="FF0000"/>
              </a:solidFill>
              <a:latin typeface="Arial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s-ES" sz="1600" b="1" dirty="0">
                <a:solidFill>
                  <a:srgbClr val="002060"/>
                </a:solidFill>
                <a:latin typeface="Arial" pitchFamily="34" charset="0"/>
              </a:rPr>
              <a:t>Interruptor</a:t>
            </a:r>
          </a:p>
          <a:p>
            <a:pPr marL="342900" indent="-342900">
              <a:buFontTx/>
              <a:buChar char="-"/>
              <a:defRPr/>
            </a:pPr>
            <a:r>
              <a:rPr lang="es-ES" sz="1600" b="1" dirty="0">
                <a:solidFill>
                  <a:srgbClr val="002060"/>
                </a:solidFill>
                <a:latin typeface="Arial" pitchFamily="34" charset="0"/>
              </a:rPr>
              <a:t>Bobina de Disparo</a:t>
            </a:r>
          </a:p>
          <a:p>
            <a:pPr marL="342900" indent="-342900">
              <a:buFontTx/>
              <a:buChar char="-"/>
              <a:defRPr/>
            </a:pPr>
            <a:r>
              <a:rPr lang="es-ES" sz="1600" b="1" dirty="0">
                <a:solidFill>
                  <a:srgbClr val="002060"/>
                </a:solidFill>
                <a:latin typeface="Arial" pitchFamily="34" charset="0"/>
              </a:rPr>
              <a:t>Relé Toroide Externo </a:t>
            </a:r>
            <a:r>
              <a:rPr lang="es-ES" sz="1600" b="1" dirty="0" err="1">
                <a:solidFill>
                  <a:srgbClr val="002060"/>
                </a:solidFill>
                <a:latin typeface="Arial" pitchFamily="34" charset="0"/>
              </a:rPr>
              <a:t>ó</a:t>
            </a:r>
            <a:r>
              <a:rPr lang="es-ES" sz="1600" b="1" dirty="0">
                <a:solidFill>
                  <a:srgbClr val="002060"/>
                </a:solidFill>
                <a:latin typeface="Arial" pitchFamily="34" charset="0"/>
              </a:rPr>
              <a:t> Incorporado</a:t>
            </a:r>
          </a:p>
        </p:txBody>
      </p:sp>
    </p:spTree>
    <p:extLst>
      <p:ext uri="{BB962C8B-B14F-4D97-AF65-F5344CB8AC3E}">
        <p14:creationId xmlns:p14="http://schemas.microsoft.com/office/powerpoint/2010/main" val="3265383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>
              <a:defRPr/>
            </a:pP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Protección Diferencial (</a:t>
            </a:r>
            <a:r>
              <a:rPr lang="es-ES" sz="2000" b="1" dirty="0" err="1">
                <a:solidFill>
                  <a:srgbClr val="002060"/>
                </a:solidFill>
                <a:latin typeface="Arial" pitchFamily="34" charset="0"/>
              </a:rPr>
              <a:t>Interruptor</a:t>
            </a:r>
            <a:r>
              <a:rPr lang="es-ES" sz="2000" b="1" dirty="0" err="1">
                <a:solidFill>
                  <a:srgbClr val="FF0000"/>
                </a:solidFill>
                <a:latin typeface="Arial" pitchFamily="34" charset="0"/>
              </a:rPr>
              <a:t>+</a:t>
            </a:r>
            <a:r>
              <a:rPr lang="es-ES" sz="2000" b="1" dirty="0" err="1">
                <a:solidFill>
                  <a:srgbClr val="002060"/>
                </a:solidFill>
                <a:latin typeface="Arial" pitchFamily="34" charset="0"/>
              </a:rPr>
              <a:t>B.Disparo</a:t>
            </a:r>
            <a:r>
              <a:rPr lang="es-ES" sz="2000" b="1" dirty="0" err="1">
                <a:solidFill>
                  <a:srgbClr val="FF0000"/>
                </a:solidFill>
                <a:latin typeface="Arial" pitchFamily="34" charset="0"/>
              </a:rPr>
              <a:t>+</a:t>
            </a:r>
            <a:r>
              <a:rPr lang="es-ES" sz="2000" b="1" dirty="0" err="1">
                <a:solidFill>
                  <a:srgbClr val="002060"/>
                </a:solidFill>
                <a:latin typeface="Arial" pitchFamily="34" charset="0"/>
              </a:rPr>
              <a:t>Relé</a:t>
            </a:r>
            <a:r>
              <a:rPr lang="es-ES" sz="2000" b="1" dirty="0" err="1">
                <a:solidFill>
                  <a:srgbClr val="FF0000"/>
                </a:solidFill>
                <a:latin typeface="Arial" pitchFamily="34" charset="0"/>
              </a:rPr>
              <a:t>+</a:t>
            </a:r>
            <a:r>
              <a:rPr lang="es-ES" sz="2000" b="1" dirty="0" err="1">
                <a:solidFill>
                  <a:srgbClr val="002060"/>
                </a:solidFill>
                <a:latin typeface="Arial" pitchFamily="34" charset="0"/>
              </a:rPr>
              <a:t>Toroide</a:t>
            </a:r>
            <a:r>
              <a:rPr lang="es-ES" sz="2800" b="1" dirty="0">
                <a:solidFill>
                  <a:srgbClr val="FF0000"/>
                </a:solidFill>
                <a:latin typeface="Arial" pitchFamily="34" charset="0"/>
              </a:rPr>
              <a:t>)</a:t>
            </a:r>
            <a:endParaRPr lang="es-CO" sz="36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6136158" cy="480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8" y="3068960"/>
            <a:ext cx="2613843" cy="234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052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104657" cy="5302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399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889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Gestión Remota de las unidades Electrónicas LSIG de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Int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ACBs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de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LSis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3168352" cy="223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72816"/>
            <a:ext cx="309634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49080"/>
            <a:ext cx="3063287" cy="218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545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71680" y="654032"/>
            <a:ext cx="9577064" cy="14378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1600" b="1" dirty="0">
                <a:solidFill>
                  <a:srgbClr val="FF0000"/>
                </a:solidFill>
                <a:latin typeface="Arial" pitchFamily="34" charset="0"/>
              </a:rPr>
              <a:t>Fundamentos de </a:t>
            </a:r>
            <a:r>
              <a:rPr lang="es-CO" sz="1600" b="1" u="sng" dirty="0">
                <a:solidFill>
                  <a:schemeClr val="accent3"/>
                </a:solidFill>
                <a:latin typeface="Arial" pitchFamily="34" charset="0"/>
              </a:rPr>
              <a:t>Coordinación de Protecciones en MT y BT </a:t>
            </a:r>
            <a:r>
              <a:rPr lang="es-CO" sz="1600" b="1" dirty="0">
                <a:solidFill>
                  <a:srgbClr val="FF0000"/>
                </a:solidFill>
                <a:latin typeface="Arial" pitchFamily="34" charset="0"/>
              </a:rPr>
              <a:t>con el Software de </a:t>
            </a:r>
            <a:r>
              <a:rPr lang="es-CO" sz="1600" b="1" dirty="0" err="1">
                <a:solidFill>
                  <a:srgbClr val="FF0000"/>
                </a:solidFill>
                <a:latin typeface="Arial" pitchFamily="34" charset="0"/>
              </a:rPr>
              <a:t>LSis</a:t>
            </a:r>
            <a:endParaRPr lang="es-CO" sz="1600" b="1" dirty="0">
              <a:solidFill>
                <a:srgbClr val="FF0000"/>
              </a:solidFill>
              <a:latin typeface="Arial" pitchFamily="34" charset="0"/>
            </a:endParaRPr>
          </a:p>
          <a:p>
            <a:pPr>
              <a:defRPr/>
            </a:pPr>
            <a:r>
              <a:rPr lang="es-CO" b="1" dirty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es-CO" b="1" dirty="0">
                <a:solidFill>
                  <a:srgbClr val="002060"/>
                </a:solidFill>
                <a:latin typeface="Arial" pitchFamily="34" charset="0"/>
              </a:rPr>
              <a:t>LSPS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</a:rPr>
              <a:t>)- </a:t>
            </a:r>
            <a:r>
              <a:rPr lang="es-CO" sz="1600" b="1" u="sng" dirty="0">
                <a:solidFill>
                  <a:schemeClr val="accent3"/>
                </a:solidFill>
                <a:latin typeface="Arial" pitchFamily="34" charset="0"/>
              </a:rPr>
              <a:t>Interpretación de las curvas </a:t>
            </a:r>
            <a:r>
              <a:rPr lang="es-CO" sz="1600" b="1" u="sng" dirty="0" err="1">
                <a:solidFill>
                  <a:schemeClr val="accent3"/>
                </a:solidFill>
                <a:latin typeface="Arial" pitchFamily="34" charset="0"/>
              </a:rPr>
              <a:t>termomagnéticas</a:t>
            </a:r>
            <a:r>
              <a:rPr lang="es-CO" sz="1600" b="1" u="sng" dirty="0">
                <a:solidFill>
                  <a:schemeClr val="accent3"/>
                </a:solidFill>
                <a:latin typeface="Arial" pitchFamily="34" charset="0"/>
              </a:rPr>
              <a:t>.</a:t>
            </a:r>
          </a:p>
          <a:p>
            <a:pPr algn="ctr" eaLnBrk="0" hangingPunct="0">
              <a:lnSpc>
                <a:spcPct val="90000"/>
              </a:lnSpc>
              <a:defRPr/>
            </a:pP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29" y="2492896"/>
            <a:ext cx="43204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91862"/>
            <a:ext cx="4261452" cy="419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972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5123" y="1801789"/>
            <a:ext cx="3141935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Paso 1 </a:t>
            </a:r>
          </a:p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Cálculo de Cortocircuito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Como realizar asertivamente un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Informe de Coordinación de Protecciones Eléctricas en Media y Baja Tensión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619092" y="1801789"/>
            <a:ext cx="309634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Paso 2 </a:t>
            </a:r>
          </a:p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Curvas </a:t>
            </a:r>
            <a:r>
              <a:rPr lang="es-CO" sz="2000" b="1" dirty="0" err="1">
                <a:solidFill>
                  <a:schemeClr val="accent3"/>
                </a:solidFill>
                <a:latin typeface="Arial" pitchFamily="34" charset="0"/>
              </a:rPr>
              <a:t>Termomagn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.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876256" y="1768835"/>
            <a:ext cx="309634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Paso 3 </a:t>
            </a:r>
          </a:p>
          <a:p>
            <a:pPr>
              <a:defRPr/>
            </a:pP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Especificaciones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22" y="3284984"/>
            <a:ext cx="3141935" cy="113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22" y="3179684"/>
            <a:ext cx="1229462" cy="134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4797152"/>
            <a:ext cx="1438634" cy="142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775635"/>
            <a:ext cx="2559398" cy="164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29000"/>
            <a:ext cx="1953600" cy="1182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18" y="4775635"/>
            <a:ext cx="1928738" cy="40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15 Imagen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18" y="5365428"/>
            <a:ext cx="1928738" cy="465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05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Como realizar asertivamente un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Diseño eléctrico plasmando información y especificaciones del proyecto en el miso Unifilar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7" name="Imagen 1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5" y="2204863"/>
            <a:ext cx="8869132" cy="3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49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Como realizar asertivamente un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Diseño eléctrico plasmando información y especificaciones del proyecto en el mismo Unifilar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7144" y="2132856"/>
            <a:ext cx="871296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u="sng" dirty="0">
                <a:solidFill>
                  <a:srgbClr val="C00000"/>
                </a:solidFill>
              </a:rPr>
              <a:t>IMPORTANTE</a:t>
            </a:r>
            <a:r>
              <a:rPr lang="es-ES" sz="1400" b="1" dirty="0"/>
              <a:t> Condiciones que deben cumplir los Interruptores especificados en este diagrama Unifilar: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  <a:p>
            <a:r>
              <a:rPr lang="es-ES" sz="1400" b="1" dirty="0">
                <a:solidFill>
                  <a:schemeClr val="accent3"/>
                </a:solidFill>
              </a:rPr>
              <a:t>Nota a) </a:t>
            </a:r>
            <a:r>
              <a:rPr lang="es-ES" sz="1400" b="1" dirty="0"/>
              <a:t>Interruptor Tipo Abierto (ACB) con </a:t>
            </a:r>
            <a:r>
              <a:rPr lang="es-ES" sz="1400" b="1" dirty="0" err="1"/>
              <a:t>Display</a:t>
            </a:r>
            <a:r>
              <a:rPr lang="es-ES" sz="1400" b="1" dirty="0"/>
              <a:t> para Medición de corrientes y registro de fallas; debe contar con comunicación </a:t>
            </a:r>
            <a:r>
              <a:rPr lang="es-ES" sz="1400" b="1" dirty="0" err="1"/>
              <a:t>Modbus</a:t>
            </a:r>
            <a:r>
              <a:rPr lang="es-ES" sz="1400" b="1" dirty="0"/>
              <a:t> embebida; con la configuración de la Unidad Electrónica OCR debidamente ajustada como se detalla en el Informe de Coordinación de protecciones. Si la Tensión del Proyecto es superior a 440VAC y la </a:t>
            </a:r>
            <a:r>
              <a:rPr lang="es-ES" sz="1400" b="1" dirty="0" err="1"/>
              <a:t>Inominal</a:t>
            </a:r>
            <a:r>
              <a:rPr lang="es-ES" sz="1400" b="1" dirty="0"/>
              <a:t> de este </a:t>
            </a:r>
            <a:r>
              <a:rPr lang="es-ES" sz="1400" b="1" dirty="0" err="1"/>
              <a:t>Interrutptor</a:t>
            </a:r>
            <a:r>
              <a:rPr lang="es-ES" sz="1400" b="1" dirty="0"/>
              <a:t> ACB es igual o superior a 1000Amp; debe tener además Protección de Falla a Tierra Según RETIE.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  <a:p>
            <a:r>
              <a:rPr lang="es-ES" sz="1400" b="1" dirty="0">
                <a:solidFill>
                  <a:schemeClr val="accent3"/>
                </a:solidFill>
              </a:rPr>
              <a:t>Nota b) </a:t>
            </a:r>
            <a:r>
              <a:rPr lang="es-ES" sz="1400" b="1" dirty="0"/>
              <a:t>Interruptor Caja Moldeada Fijo (MCCB), </a:t>
            </a:r>
            <a:r>
              <a:rPr lang="es-ES" sz="1400" b="1" dirty="0" err="1">
                <a:solidFill>
                  <a:srgbClr val="C00000"/>
                </a:solidFill>
              </a:rPr>
              <a:t>Ics</a:t>
            </a:r>
            <a:r>
              <a:rPr lang="es-ES" sz="1400" b="1" dirty="0"/>
              <a:t>=100%Icu, bajo Norma IEC60947-2 ; </a:t>
            </a:r>
            <a:r>
              <a:rPr lang="es-ES" sz="1400" b="1" dirty="0" err="1">
                <a:solidFill>
                  <a:srgbClr val="C00000"/>
                </a:solidFill>
              </a:rPr>
              <a:t>Ui</a:t>
            </a:r>
            <a:r>
              <a:rPr lang="es-ES" sz="1400" b="1" dirty="0"/>
              <a:t>(Tensión de aislamiento mínima)= 750V; </a:t>
            </a:r>
            <a:r>
              <a:rPr lang="es-ES" sz="1400" b="1" dirty="0" err="1">
                <a:solidFill>
                  <a:srgbClr val="C00000"/>
                </a:solidFill>
              </a:rPr>
              <a:t>Uimp</a:t>
            </a:r>
            <a:r>
              <a:rPr lang="es-ES" sz="1400" b="1" dirty="0"/>
              <a:t>(Tensión de Impulso mínima)= 8KV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  <a:p>
            <a:r>
              <a:rPr lang="es-ES" sz="1400" b="1" dirty="0">
                <a:solidFill>
                  <a:schemeClr val="accent3"/>
                </a:solidFill>
              </a:rPr>
              <a:t>Nota c) </a:t>
            </a:r>
            <a:r>
              <a:rPr lang="es-ES" sz="1400" b="1" dirty="0"/>
              <a:t>Interruptor Caja Moldeada </a:t>
            </a:r>
            <a:r>
              <a:rPr lang="es-ES" sz="1400" b="1" dirty="0" err="1"/>
              <a:t>Ajust</a:t>
            </a:r>
            <a:r>
              <a:rPr lang="es-ES" sz="1400" b="1" dirty="0"/>
              <a:t> (MCCB), </a:t>
            </a:r>
            <a:r>
              <a:rPr lang="es-ES" sz="1400" b="1" dirty="0" err="1">
                <a:solidFill>
                  <a:srgbClr val="C00000"/>
                </a:solidFill>
              </a:rPr>
              <a:t>Ics</a:t>
            </a:r>
            <a:r>
              <a:rPr lang="es-ES" sz="1400" b="1" dirty="0"/>
              <a:t>=100%Icu, bajo Norma IEC60947-2 ;</a:t>
            </a:r>
            <a:r>
              <a:rPr lang="es-ES" sz="1400" b="1" dirty="0" err="1">
                <a:solidFill>
                  <a:srgbClr val="C00000"/>
                </a:solidFill>
              </a:rPr>
              <a:t>Ui</a:t>
            </a:r>
            <a:r>
              <a:rPr lang="es-ES" sz="1400" b="1" dirty="0"/>
              <a:t>(Tensión de aislamiento mínima)= 750V; </a:t>
            </a:r>
            <a:r>
              <a:rPr lang="es-ES" sz="1400" b="1" dirty="0" err="1">
                <a:solidFill>
                  <a:srgbClr val="C00000"/>
                </a:solidFill>
              </a:rPr>
              <a:t>Uimp</a:t>
            </a:r>
            <a:r>
              <a:rPr lang="es-ES" sz="1400" b="1" dirty="0"/>
              <a:t>(Tensión de Impulso mínima)= 8KV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  <a:p>
            <a:r>
              <a:rPr lang="es-ES" sz="1400" b="1" dirty="0">
                <a:solidFill>
                  <a:schemeClr val="accent3"/>
                </a:solidFill>
              </a:rPr>
              <a:t>Nota d) </a:t>
            </a:r>
            <a:r>
              <a:rPr lang="es-ES" sz="1400" b="1" dirty="0" err="1"/>
              <a:t>MiniInterruptor</a:t>
            </a:r>
            <a:r>
              <a:rPr lang="es-ES" sz="1400" b="1" dirty="0"/>
              <a:t> (MCB) con Capacidad de Ruptura mínima </a:t>
            </a:r>
            <a:r>
              <a:rPr lang="es-ES" sz="1400" b="1" dirty="0" err="1"/>
              <a:t>Icu</a:t>
            </a:r>
            <a:r>
              <a:rPr lang="es-ES" sz="1400" b="1" dirty="0"/>
              <a:t> de 10KA  bajo IEC60898 </a:t>
            </a:r>
          </a:p>
          <a:p>
            <a:r>
              <a:rPr lang="es-ES" sz="1400" b="1" dirty="0"/>
              <a:t> </a:t>
            </a:r>
            <a:endParaRPr lang="es-CO" sz="1400" dirty="0"/>
          </a:p>
          <a:p>
            <a:r>
              <a:rPr lang="es-ES" sz="1400" b="1" dirty="0">
                <a:solidFill>
                  <a:schemeClr val="accent3"/>
                </a:solidFill>
              </a:rPr>
              <a:t>Nota e) </a:t>
            </a:r>
            <a:r>
              <a:rPr lang="es-ES" sz="1400" b="1" dirty="0"/>
              <a:t>Interruptor Caja Moldeada </a:t>
            </a:r>
            <a:r>
              <a:rPr lang="es-ES" sz="1400" b="1" dirty="0" err="1"/>
              <a:t>Ajust</a:t>
            </a:r>
            <a:r>
              <a:rPr lang="es-ES" sz="1400" b="1" dirty="0"/>
              <a:t> (MCCB), solo magnético;  ajustado en un valor superior a la corriente de Rotor Bloqueado según NTC2050,    </a:t>
            </a:r>
            <a:r>
              <a:rPr lang="es-ES" sz="1400" b="1" dirty="0" err="1">
                <a:solidFill>
                  <a:srgbClr val="C00000"/>
                </a:solidFill>
              </a:rPr>
              <a:t>Ics</a:t>
            </a:r>
            <a:r>
              <a:rPr lang="es-ES" sz="1400" b="1" dirty="0"/>
              <a:t>=100%Icu, bajo Norma IEC60947-2 ; </a:t>
            </a:r>
            <a:r>
              <a:rPr lang="es-ES" sz="1400" b="1" dirty="0" err="1">
                <a:solidFill>
                  <a:srgbClr val="C00000"/>
                </a:solidFill>
              </a:rPr>
              <a:t>Ui</a:t>
            </a:r>
            <a:r>
              <a:rPr lang="es-ES" sz="1400" b="1" dirty="0"/>
              <a:t>(Tensión de aislamiento mínima)= 750V; </a:t>
            </a:r>
            <a:r>
              <a:rPr lang="es-ES" sz="1400" b="1" dirty="0" err="1">
                <a:solidFill>
                  <a:srgbClr val="C00000"/>
                </a:solidFill>
              </a:rPr>
              <a:t>Uimp</a:t>
            </a:r>
            <a:r>
              <a:rPr lang="es-ES" sz="1400" b="1" dirty="0"/>
              <a:t>(mínima)= 8KV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645062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Para Calcular la Protección del Sistema RCI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Debemos referenciarnos en las tablas dispuestas en la NTC2050 así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7144" y="21328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u="sng" dirty="0" err="1">
                <a:solidFill>
                  <a:srgbClr val="C00000"/>
                </a:solidFill>
              </a:rPr>
              <a:t>Inominal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</p:txBody>
      </p:sp>
      <p:pic>
        <p:nvPicPr>
          <p:cNvPr id="2050" name="Imagen 1" descr="cid:image001.png@01D0EAF7.F36134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153" y="2168842"/>
            <a:ext cx="6276950" cy="418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252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Para Calcular la Protección del Sistema RCI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Debemos referenciarnos en las tablas dispuestas en la NTC2050 así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7144" y="21328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u="sng" dirty="0" err="1">
                <a:solidFill>
                  <a:srgbClr val="C00000"/>
                </a:solidFill>
              </a:rPr>
              <a:t>Irot</a:t>
            </a:r>
            <a:r>
              <a:rPr lang="es-ES" sz="1400" b="1" u="sng" dirty="0">
                <a:solidFill>
                  <a:srgbClr val="C00000"/>
                </a:solidFill>
              </a:rPr>
              <a:t> Bloqueado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</p:txBody>
      </p:sp>
      <p:pic>
        <p:nvPicPr>
          <p:cNvPr id="3074" name="Picture 2" descr="cid:image002.png@01D0EAF7.F36134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6781006" cy="43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736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720" y="623716"/>
            <a:ext cx="9577064" cy="1320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endParaRPr lang="es-CO" sz="40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Para Calcular la Protección del Sistema RCI </a:t>
            </a:r>
            <a:r>
              <a:rPr lang="es-CO" sz="2000" b="1" dirty="0">
                <a:solidFill>
                  <a:schemeClr val="accent3"/>
                </a:solidFill>
                <a:latin typeface="Arial" pitchFamily="34" charset="0"/>
              </a:rPr>
              <a:t>Debemos referenciarnos en las tablas dispuestas en la NTC2050 así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7144" y="21328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u="sng" dirty="0">
                <a:solidFill>
                  <a:srgbClr val="C00000"/>
                </a:solidFill>
              </a:rPr>
              <a:t>Selección</a:t>
            </a:r>
            <a:endParaRPr lang="es-CO" sz="1400" dirty="0"/>
          </a:p>
          <a:p>
            <a:r>
              <a:rPr lang="es-ES" sz="1400" b="1" dirty="0"/>
              <a:t> </a:t>
            </a:r>
            <a:endParaRPr lang="es-CO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63880"/>
            <a:ext cx="7161660" cy="442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508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889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Arranque Directo de Motor con Coordinación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Type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2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0" y="1988840"/>
            <a:ext cx="4392488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image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93" y="2158688"/>
            <a:ext cx="4608512" cy="371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442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4930" y="324457"/>
            <a:ext cx="2229070" cy="58704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43808" y="497262"/>
            <a:ext cx="345638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defRPr/>
            </a:pP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Tabla Coordinación </a:t>
            </a:r>
            <a:r>
              <a:rPr lang="es-CO" sz="2000" b="1" dirty="0" err="1">
                <a:solidFill>
                  <a:srgbClr val="FF0000"/>
                </a:solidFill>
                <a:latin typeface="Arial" pitchFamily="34" charset="0"/>
              </a:rPr>
              <a:t>Type</a:t>
            </a:r>
            <a:r>
              <a:rPr lang="es-CO" sz="2000" b="1" dirty="0">
                <a:solidFill>
                  <a:srgbClr val="FF0000"/>
                </a:solidFill>
                <a:latin typeface="Arial" pitchFamily="34" charset="0"/>
              </a:rPr>
              <a:t> 2</a:t>
            </a:r>
            <a:endParaRPr lang="es-E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Imagen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36" y="1124744"/>
            <a:ext cx="4434928" cy="494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496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669060" cy="387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075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73627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2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058" y="1700808"/>
            <a:ext cx="6391275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853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718" y="1907595"/>
            <a:ext cx="635317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31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441" y="1844824"/>
            <a:ext cx="66103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796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750" y="2105022"/>
            <a:ext cx="63817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31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46" y="2204864"/>
            <a:ext cx="6286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782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0970"/>
            <a:ext cx="8111266" cy="411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0818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476672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09" y="1412776"/>
            <a:ext cx="6095605" cy="507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389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1988840"/>
            <a:ext cx="64960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0818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87437"/>
            <a:ext cx="8521722" cy="36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081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06" y="1916832"/>
            <a:ext cx="6477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412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332656"/>
            <a:ext cx="2229070" cy="5870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543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92696"/>
            <a:ext cx="8964612" cy="1394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endParaRPr lang="es-CO" sz="3200" dirty="0"/>
          </a:p>
          <a:p>
            <a:pPr>
              <a:defRPr/>
            </a:pPr>
            <a:r>
              <a:rPr lang="es-CO" sz="2400" b="1" dirty="0">
                <a:solidFill>
                  <a:srgbClr val="FF0000"/>
                </a:solidFill>
                <a:latin typeface="Arial" pitchFamily="34" charset="0"/>
              </a:rPr>
              <a:t>Como disminuir el Arco Eléctrico en un Tablero</a:t>
            </a:r>
            <a:endParaRPr lang="es-CO" b="1" dirty="0">
              <a:solidFill>
                <a:schemeClr val="accent3"/>
              </a:solidFill>
              <a:latin typeface="Arial" pitchFamily="34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756" y="1844824"/>
            <a:ext cx="65151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412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logo proe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5157192"/>
            <a:ext cx="3514954" cy="925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2355384" y="6157324"/>
            <a:ext cx="63579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dirty="0"/>
              <a:t>REPRESENTAMOS LAS MEJORES MARCAS DEL SECTOR ELECTRICO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695857" y="2894372"/>
            <a:ext cx="1904689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762000" eaLnBrk="0" hangingPunct="0">
              <a:lnSpc>
                <a:spcPct val="90000"/>
              </a:lnSpc>
              <a:defRPr/>
            </a:pPr>
            <a:r>
              <a:rPr lang="es-ES" sz="24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“GRACIAS”</a:t>
            </a:r>
            <a:endParaRPr lang="es-ES" sz="2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13681</TotalTime>
  <Words>770</Words>
  <Application>Microsoft Office PowerPoint</Application>
  <PresentationFormat>Presentación en pantalla (4:3)</PresentationFormat>
  <Paragraphs>200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JORGE ANDRES OBANDO LOPEZ</cp:lastModifiedBy>
  <cp:revision>148</cp:revision>
  <cp:lastPrinted>2016-08-16T14:45:56Z</cp:lastPrinted>
  <dcterms:created xsi:type="dcterms:W3CDTF">2012-02-03T14:02:36Z</dcterms:created>
  <dcterms:modified xsi:type="dcterms:W3CDTF">2018-04-23T18:30:29Z</dcterms:modified>
</cp:coreProperties>
</file>